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5" r:id="rId4"/>
  </p:sldMasterIdLst>
  <p:notesMasterIdLst>
    <p:notesMasterId r:id="rId45"/>
  </p:notesMasterIdLst>
  <p:handoutMasterIdLst>
    <p:handoutMasterId r:id="rId46"/>
  </p:handoutMasterIdLst>
  <p:sldIdLst>
    <p:sldId id="577" r:id="rId5"/>
    <p:sldId id="528" r:id="rId6"/>
    <p:sldId id="565" r:id="rId7"/>
    <p:sldId id="560" r:id="rId8"/>
    <p:sldId id="561" r:id="rId9"/>
    <p:sldId id="562" r:id="rId10"/>
    <p:sldId id="530" r:id="rId11"/>
    <p:sldId id="536" r:id="rId12"/>
    <p:sldId id="568" r:id="rId13"/>
    <p:sldId id="564" r:id="rId14"/>
    <p:sldId id="539" r:id="rId15"/>
    <p:sldId id="566" r:id="rId16"/>
    <p:sldId id="570" r:id="rId17"/>
    <p:sldId id="540" r:id="rId18"/>
    <p:sldId id="567" r:id="rId19"/>
    <p:sldId id="541" r:id="rId20"/>
    <p:sldId id="542" r:id="rId21"/>
    <p:sldId id="543" r:id="rId22"/>
    <p:sldId id="544" r:id="rId23"/>
    <p:sldId id="550" r:id="rId24"/>
    <p:sldId id="548" r:id="rId25"/>
    <p:sldId id="549" r:id="rId26"/>
    <p:sldId id="545" r:id="rId27"/>
    <p:sldId id="572" r:id="rId28"/>
    <p:sldId id="546" r:id="rId29"/>
    <p:sldId id="547" r:id="rId30"/>
    <p:sldId id="303" r:id="rId31"/>
    <p:sldId id="551" r:id="rId32"/>
    <p:sldId id="574" r:id="rId33"/>
    <p:sldId id="552" r:id="rId34"/>
    <p:sldId id="514" r:id="rId35"/>
    <p:sldId id="553" r:id="rId36"/>
    <p:sldId id="515" r:id="rId37"/>
    <p:sldId id="554" r:id="rId38"/>
    <p:sldId id="520" r:id="rId39"/>
    <p:sldId id="555" r:id="rId40"/>
    <p:sldId id="521" r:id="rId41"/>
    <p:sldId id="575" r:id="rId42"/>
    <p:sldId id="532" r:id="rId43"/>
    <p:sldId id="576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Palatino" panose="020B0604020202020204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00CC"/>
    <a:srgbClr val="3366FF"/>
    <a:srgbClr val="FFFFFE"/>
    <a:srgbClr val="00AFF0"/>
    <a:srgbClr val="0071CE"/>
    <a:srgbClr val="97CAEB"/>
    <a:srgbClr val="FFFFFF"/>
    <a:srgbClr val="770520"/>
    <a:srgbClr val="00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39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11/30/2023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8D3DA-330F-4CC8-8B26-721ABEB11229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B6D76-9969-425C-A518-09FFE63A59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8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9E6C-1EF4-E150-C9C1-DEA5199C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18889-866A-9F8F-D10F-47FECCD8A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A906-B6FA-88EB-6A77-5BC96E94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90AB-796D-303E-B083-9AD36308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2953C-61B7-D9FB-67E2-FEA876A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561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1F3B-EFE5-9A5E-8164-74D7AA31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8E0CB-4010-E7F2-2BBB-331C2B920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10AE-E5E1-8B3B-93EF-9CDB0B3B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446AD-5EFF-6126-8595-5504C5CA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48F1B-AB61-B59E-ECE5-F3DA8CB9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3046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41DED-8468-F513-48E3-03E664AA2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2C51D-F1B5-AA68-BBF5-B4340BE15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C39BC-C33F-2B86-CE82-ADAB5FD9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E786F-7828-5605-A3ED-D52D570E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5B5F9-31C7-90D5-923D-7A0FE952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89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82FF47CF-9369-45FB-9BC5-9384827ED35B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59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0912A2CA-599F-4ACA-8735-D1AFE88A9471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10CB7A02-6C58-498A-8FBB-C67F5CE5D6F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6F52C057-E62D-424D-84B1-7EBF333C6A2C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BFA0-F978-41AE-A6E8-8A8658085B5F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7B5B-4E83-4315-9E7C-2D4D39FB321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381B-24CA-4FC6-B8B0-C2FA3EBC7A38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17D-D250-7BB6-AD68-7335591F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41D7-102D-0C15-84F4-2F078199C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1DC9-573B-CACB-8EE3-6EBF69A46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2EE86-3F40-4F0A-ABB6-59DFFAC2036A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6D78E-BEBE-769E-E8DF-04D3AABC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DA141-FC0F-2EE5-7392-541343B9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88E6A170-7D6A-E629-72F7-1254A9E77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8699-8653-A53A-5E31-E081F0AE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D52A8-9DFA-1FD9-7996-3270AC74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2C948-CE2C-81EA-45B9-3A6428DA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F844-2907-48D5-AC28-C702931B395D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384AF-3F1C-1240-951C-5049DBF2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51988-89AF-D62C-F831-F2D87131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3D2FEA8-D581-0396-E42E-D79B3100A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89AB-D364-8BB3-ED44-4ED95486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392A-66F3-D6EB-6537-D573CFBDB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E222A-8B8A-998E-414E-F16AAC92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46DB-C0FA-17C9-C4D7-6574B103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9F2E-9522-4B76-BA46-E55A42070558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C947-AC96-3724-776B-A6EA558D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F3AF3-C896-08F3-90FD-36DA09E3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570D003-0F66-CCB9-2AB6-E9014786C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0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215D-6470-EAC6-784C-B27C2495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D26A-142D-FCD3-EBCF-1C9ED0D48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5BE5F-C6AF-21C6-5515-956BEF42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FA923-D4F1-9C95-A0D1-BD67DB251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C30BC-960F-7395-EB74-29E15EC7B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BE538-349B-B1BC-1F48-A62C0BF5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9C80D-2718-1197-2D33-8623A133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7C7EC-E4B4-72B4-278B-31A07217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254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662-F13F-E400-0FDD-3A1CBA52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E0C15-9713-F93A-A187-98BC63B6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C14B-F3F8-467F-80F7-54D4E70596A2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C6028-5862-CB06-1044-1701488B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6CE81-7994-935C-0366-2B0F46E8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3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3977A-15EA-7F41-5102-2D38AC6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B9E2-AA09-43A5-A3A4-82D16F6BD10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00C8-6217-00DC-024F-E7DE7A3A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0BA76-C571-7116-A1E2-0BC6385B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7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AE66-126A-7E05-4A68-69F5CBC1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4005-F435-E639-35DA-B693B1560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4C3ED-B021-FE57-EBED-413986E0C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CDA17-B817-2E97-408B-5A9B5F4E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C22BA-0010-2187-2AA3-DA80C5AD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75DAE-6037-4983-0718-DAA11F4A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944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ED24-A89B-AFC4-816B-CAEA0D05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FDAE9-3F38-F2CD-AA03-24C78787E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48ADE-E62D-D443-37A0-8B04DF0EE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8617F-8F9E-3361-14B9-47B509D9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02B49-A50F-4FF2-BC31-98A82D68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7DBB-4713-CB16-A78C-5CD9E4F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23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D2AE2-38F3-1B00-7FA3-BD2A50FC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5DEC9-6732-5E66-9919-EF73637FF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FF9B3-F255-1579-2122-CED098EEB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60755-9FF7-D18A-3E03-A6E1547FE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594C-32DE-56F5-41D8-1F7A24BB6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7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649" r:id="rId13"/>
    <p:sldLayoutId id="2147483668" r:id="rId14"/>
    <p:sldLayoutId id="2147483660" r:id="rId15"/>
    <p:sldLayoutId id="2147483665" r:id="rId16"/>
    <p:sldLayoutId id="2147483661" r:id="rId17"/>
    <p:sldLayoutId id="21474836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assets/tlc/downloads/pdf/data_dictionary_trip_records_yellow.pdf" TargetMode="External"/><Relationship Id="rId2" Type="http://schemas.openxmlformats.org/officeDocument/2006/relationships/hyperlink" Target="https://www.nyc.gov/site/tlc/about/tlc-trip-record-data.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.docs.live.net/aba215a0a19aeaf3/Documents/Taxi%5b1%5d.ppt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ECAF-1FC8-34C9-0491-67A242689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10" y="408854"/>
            <a:ext cx="11340643" cy="2387600"/>
          </a:xfrm>
        </p:spPr>
        <p:txBody>
          <a:bodyPr/>
          <a:lstStyle/>
          <a:p>
            <a:r>
              <a:rPr lang="en-US" sz="4400" b="1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Driving Insights: </a:t>
            </a:r>
            <a:br>
              <a:rPr lang="en-US" sz="4400" b="1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Analysis of Taxi Operations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25688-47C0-FEA9-2B0C-9B290EAB5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3200" b="0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on Wheels</a:t>
            </a:r>
            <a:endParaRPr lang="en-IN" sz="32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B8E2-A582-5F65-1E22-C2DA46FC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A28D07-7D36-9B2A-E302-18716EABF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121" y="3893271"/>
            <a:ext cx="6153150" cy="1794837"/>
          </a:xfrm>
        </p:spPr>
        <p:txBody>
          <a:bodyPr/>
          <a:lstStyle/>
          <a:p>
            <a:r>
              <a:rPr lang="en-US" sz="20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457200" lvl="2" indent="0">
              <a:buNone/>
            </a:pPr>
            <a:r>
              <a:rPr lang="en-US" b="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 </a:t>
            </a:r>
            <a:r>
              <a:rPr lang="en-US" b="0" i="1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Velu</a:t>
            </a:r>
            <a:endParaRPr lang="en-US" b="0" i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buNone/>
            </a:pPr>
            <a:r>
              <a:rPr lang="en-US" b="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Nivethitha </a:t>
            </a:r>
            <a:r>
              <a:rPr lang="en-US" b="0" i="1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Avarampalayam</a:t>
            </a:r>
            <a:r>
              <a:rPr lang="en-US" b="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Manoharan</a:t>
            </a:r>
          </a:p>
          <a:p>
            <a:pPr marL="457200" lvl="2" indent="0">
              <a:buNone/>
            </a:pPr>
            <a:r>
              <a:rPr lang="en-US" b="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Varshini Vaishnavi Srinivasan</a:t>
            </a:r>
          </a:p>
        </p:txBody>
      </p:sp>
    </p:spTree>
    <p:extLst>
      <p:ext uri="{BB962C8B-B14F-4D97-AF65-F5344CB8AC3E}">
        <p14:creationId xmlns:p14="http://schemas.microsoft.com/office/powerpoint/2010/main" val="233203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060-6B06-C308-BA20-E97104FA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AB58-2CF5-5A62-EE48-F9A21B55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2FBDD-CA16-8594-3BF2-EDF39BA5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D501D-1EF3-8B71-8FED-275B9F6C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4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8EAE-E1FF-8101-0C5B-8CD4B3C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2DC0-F67B-E6E2-542D-58674577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D6E3-6F6B-4011-7B57-8E3125C1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496F6-7A2D-83A8-CA4C-E8687A52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4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1118-1C05-D5A6-9756-F2B0BD94A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 (T):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schema for the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and loading data into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specified configurations.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25CF-E37D-AE6C-3A85-C7A0C0FD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8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8EAE-E1FF-8101-0C5B-8CD4B3C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2DC0-F67B-E6E2-542D-58674577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D6E3-6F6B-4011-7B57-8E3125C1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496F6-7A2D-83A8-CA4C-E8687A52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5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FFDD-0C98-C46B-B857-4A571A0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345F-6274-C1C6-7C09-8627384B8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6E42A-AAA6-C072-8380-29AAE4F7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4C44-E725-F2D2-C29A-9E6EEF54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B81D0-EE12-DC11-3FD9-FD650A8E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(L):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Running queries on the loaded data and setting up necessary dependencies and authentication for Google Cloud services.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788C-391D-F47B-8F05-F8C2E36E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5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5924-C340-DC1B-1747-DB25649B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8C789-7AA9-2508-2E29-718CB6ACD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E0A1F-9EAC-706B-9950-FB0EBC6D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71B36-3839-F558-0E71-11CFE698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FC22-9069-18AA-364D-6ECAB8AF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CA47-8239-8F73-E250-86C7A778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98E94-FA0C-51A9-8D9A-D2B7495A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7F8AA-3105-ACA3-137B-945ABA97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6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1EF9-9B63-8775-8812-84EA8EA8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1C52-B63A-53E2-3728-9B832D69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370C-34D1-E463-1B9E-B298AFB6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2E332-FFB5-0A59-6D1C-6757A4DB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77E2-1FF4-3B7B-2909-E9F02122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0CC6-595D-397B-40C2-0EABC3E5C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F58FD-3979-F2D2-0566-A7FEBA17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A3DD8-6B86-0ADF-4652-0ABF1F73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8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81DB-0D42-4607-C0FD-B414D3C3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5447C-56C4-CA99-93BD-5AFF5040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7" y="3151188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and Why 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38DE-9769-B27E-71AF-BE42D0D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8898-4B4D-A796-E19A-F716260D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56409-3555-8083-7F4A-1B85B0B5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0" y="1111624"/>
            <a:ext cx="7837722" cy="430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5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BA09A-0F18-D423-E46C-1E252A7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D6E33-CC31-7E46-F1E1-702F150F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0" y="1497805"/>
            <a:ext cx="8498541" cy="38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3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942D-6BF4-5F20-A9E1-92063917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30A24-CE48-C6C0-FFE4-EB5BD55E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4" y="1789018"/>
            <a:ext cx="8326624" cy="36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8451-1059-2216-5EFF-4299AFD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2616844"/>
            <a:ext cx="4156364" cy="14795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E71E3-967B-E36A-4959-63801866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6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55B6-1659-7F43-412A-0D0668663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Values: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Checked for null values in columns.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null values found in the dataset.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Types: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Verified data types for columns.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that data types align with expectations.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4CD29-7E48-8A28-30AE-AD1C8D17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D390-2135-BF45-71CA-8BE04D9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4A389-DABB-AECD-57DE-9E973774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16" y="681317"/>
            <a:ext cx="5921384" cy="54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89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A179-227E-231E-4D13-0E5DAEBB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F531-3C3F-7D38-E86E-8ADBA1BA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6" y="663388"/>
            <a:ext cx="6368839" cy="59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81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E7F8A-AA34-AC3A-CE0F-F5D6B8BF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479" y="1581251"/>
            <a:ext cx="4156364" cy="3695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Analysis and Insights</a:t>
            </a:r>
            <a:br>
              <a:rPr lang="en-US" b="1" i="0" dirty="0"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102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4EF7E-3359-5E99-F409-8807EAD6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4F618-6832-0D17-2F4F-CBD69063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" y="2111956"/>
            <a:ext cx="4275190" cy="295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3058F-525D-B4F0-8DB8-EA3047430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54" y="2136467"/>
            <a:ext cx="4904292" cy="2585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701AE9-8342-1302-D69C-9DC2B532F1B0}"/>
              </a:ext>
            </a:extLst>
          </p:cNvPr>
          <p:cNvSpPr txBox="1">
            <a:spLocks/>
          </p:cNvSpPr>
          <p:nvPr/>
        </p:nvSpPr>
        <p:spPr>
          <a:xfrm>
            <a:off x="452718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Demand Pattern and Peak Hours:</a:t>
            </a:r>
          </a:p>
        </p:txBody>
      </p:sp>
    </p:spTree>
    <p:extLst>
      <p:ext uri="{BB962C8B-B14F-4D97-AF65-F5344CB8AC3E}">
        <p14:creationId xmlns:p14="http://schemas.microsoft.com/office/powerpoint/2010/main" val="210516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B380-0E25-D81C-CE9B-5D05FDE7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Pattern and Peak Hours: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04D7-5EBD-0BC7-A911-DC24E388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BB03C-AF38-1BD0-9090-6B60D784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45" y="1646115"/>
            <a:ext cx="8618967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8399-512C-6CB2-775D-2D372DA0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9CC-1F3C-2630-F420-642CEAD0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US" sz="22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Demand Patterns and Identify Peak Hours.</a:t>
            </a:r>
          </a:p>
          <a:p>
            <a:pPr lvl="1"/>
            <a:r>
              <a:rPr lang="en-US" sz="18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Cumulative Revenue Over Time.</a:t>
            </a:r>
          </a:p>
          <a:p>
            <a:pPr lvl="1"/>
            <a:r>
              <a:rPr lang="en-US" sz="18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sz="180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RatecodeID</a:t>
            </a:r>
            <a:r>
              <a:rPr lang="en-US" sz="18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Average Payments.</a:t>
            </a:r>
          </a:p>
          <a:p>
            <a:pPr lvl="1"/>
            <a:r>
              <a:rPr lang="en-US" sz="18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Customer Payment Preferences.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objectives drive strategic decisions for taxi services, optimizing deployment, rate structures, and customer interactions. The analysis is the compass guiding taxis toward enhanced efficiency and a more customer-centric service.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8DE5-7C74-17FC-C791-78366B81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33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CB2E-CA47-69EB-0A3D-5146A418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07" y="4690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Cumulative Revenue Over Time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1D6C5-501A-651B-8F7C-D3DC9D8E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13A93-3644-455C-6F09-A371FF1B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2268166"/>
            <a:ext cx="5456393" cy="2949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8FB7F-04C6-4A91-6111-1E29795B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71" y="2268166"/>
            <a:ext cx="3589146" cy="26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7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B0B5-1950-5B1D-662E-B1335DFA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C6DE6-AD44-4354-515D-C24FB42F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9" y="647809"/>
            <a:ext cx="8512278" cy="6073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  <p:extLst>
      <p:ext uri="{BB962C8B-B14F-4D97-AF65-F5344CB8AC3E}">
        <p14:creationId xmlns:p14="http://schemas.microsoft.com/office/powerpoint/2010/main" val="4149923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A99B-38D9-14F1-AC61-2D75CB68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Rate code Statistics: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EA05-D880-5D6D-1473-B73E9F37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A3939-EF23-698E-57B2-9AD76CED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90" y="1891622"/>
            <a:ext cx="4320914" cy="355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8C9F84-643B-44BB-0FCC-E6BCCB3D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42" y="1745269"/>
            <a:ext cx="6400915" cy="192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8000B-531B-D87D-58A0-473DD8DC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01" y="4200402"/>
            <a:ext cx="2321874" cy="14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9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C8D3-8933-72A8-9C78-C2A7021F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C6F79-1A56-7E84-54C6-33C177EB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65" y="742717"/>
            <a:ext cx="6377289" cy="5372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4CA70-E24F-00DD-DA87-DA9EBDBF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199" y="2437003"/>
            <a:ext cx="3115361" cy="19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60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9955-3D64-2B44-9FAE-D3E0E729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Payment Preference: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F3DB7-0763-54A1-EBAC-6351A236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17803-73CB-143E-89DC-8C731FB2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0943"/>
            <a:ext cx="5067739" cy="2949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D1E3-C5FF-B661-E4B4-6E59D656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31" y="2810579"/>
            <a:ext cx="485436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5197-73EB-7E32-DA79-77DB67D6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19C12-4CDD-6A1D-8144-45FE9BEC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30" y="909533"/>
            <a:ext cx="7560904" cy="52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159C-3C2B-9C46-18F0-1004FAFF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62" y="2247146"/>
            <a:ext cx="7115875" cy="14203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19584-00C8-87AA-6EF7-8CB32E8D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58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40C1-D4DF-8789-999B-A76FFD24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8" y="506066"/>
            <a:ext cx="10979426" cy="585028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Fleet Optimization for Peak Demand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Capitalizing on Business Hour Opportunities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Resource Allocation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Targeted Marketing for High-Average Rate Codes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of Low-Performing Rate Codes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Enhancing Digital Payment Infrastructure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Encouraging Cash and Card Flexibility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Reviewing No Charge Instances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 Dispute Resolution</a:t>
            </a:r>
          </a:p>
          <a:p>
            <a:pPr marL="0" indent="0" algn="l">
              <a:buNone/>
            </a:pP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2AB70-E9F4-03EA-5528-CD2F705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FFC2-15C7-E18E-DCA6-93743A69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21" y="60053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77E3-2CB5-595F-3B0E-5893BED79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258"/>
            <a:ext cx="10515600" cy="352842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extracted the dataset and leveraged GCP and its tools to run queries that give us a bigger picture about the dataset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provides some key insights for taxi services to excel in operational demands, revenue generation, and customer satisfaction.</a:t>
            </a: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Leveraging these insights can ensure a thriving future in the competitive transportation industry by exceeding customer expectations.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43A4F-3EF4-4B37-CCB3-2DE6FF5A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1185-9B95-A0E9-61E9-329F097A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1B4BD-9F25-EB87-61D6-679CFDB0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https://www.nyc.gov/site/tlc/about/tlc-trip-record-data.page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https://www.nyc.gov/assets/tlc/downloads/pdf/data_dictionary_trip_records_yellow.pdf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https://github.com/darshilparmar/uber-etl-pipeline-data-engineering-project/blob/main/README.md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70D74-7AE8-E07E-46E6-5D684584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8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B4FB1-06F1-AB69-4C6D-12C1745E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1042" y="2840176"/>
            <a:ext cx="7745509" cy="1500187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F8460-8A5A-A3D9-E039-01534EE1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14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E518-D231-733D-BEBC-05CE0A62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713" y="3058578"/>
            <a:ext cx="3540573" cy="74084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7AAF9-3163-1DEA-DC8A-F419360C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5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6D03-933F-6CA0-059D-6D852491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0B1726-EED5-B278-7C6F-B1F2963F6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95993"/>
              </p:ext>
            </p:extLst>
          </p:nvPr>
        </p:nvGraphicFramePr>
        <p:xfrm>
          <a:off x="1854200" y="146464"/>
          <a:ext cx="8128000" cy="6431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523">
                  <a:extLst>
                    <a:ext uri="{9D8B030D-6E8A-4147-A177-3AD203B41FA5}">
                      <a16:colId xmlns:a16="http://schemas.microsoft.com/office/drawing/2014/main" val="3013389943"/>
                    </a:ext>
                  </a:extLst>
                </a:gridCol>
                <a:gridCol w="5525477">
                  <a:extLst>
                    <a:ext uri="{9D8B030D-6E8A-4147-A177-3AD203B41FA5}">
                      <a16:colId xmlns:a16="http://schemas.microsoft.com/office/drawing/2014/main" val="3235261057"/>
                    </a:ext>
                  </a:extLst>
                </a:gridCol>
              </a:tblGrid>
              <a:tr h="371964">
                <a:tc>
                  <a:txBody>
                    <a:bodyPr/>
                    <a:lstStyle/>
                    <a:p>
                      <a:r>
                        <a:rPr lang="en-US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81523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code indicating the TPEP provider that provided the record. </a:t>
                      </a:r>
                      <a:br>
                        <a:rPr lang="en-US" dirty="0"/>
                      </a:br>
                      <a:r>
                        <a:rPr lang="en-US" dirty="0"/>
                        <a:t>1= Creative Mobile Technologies, LLC; 2= VeriFone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677053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tpep_pickup_datetime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date and time when the meter was engaged.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279202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tpep_dropoff_datetime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date and time when the meter was disengaged.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10271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Passenger_count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number of passengers in the vehicle. </a:t>
                      </a:r>
                      <a:br>
                        <a:rPr lang="en-US" dirty="0"/>
                      </a:br>
                      <a:r>
                        <a:rPr lang="en-US" dirty="0"/>
                        <a:t>This is a driver-entered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26361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Trip_distance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elapsed trip distance in miles reported by the taximeter.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925074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PULocationID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TLC Taxi Zone in which the taximeter was engaged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348959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DOLocationID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TLC Taxi Zone in which the taximeter was disengaged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04456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RateCodeID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final rate code in effect at the end of the trip. </a:t>
                      </a:r>
                    </a:p>
                    <a:p>
                      <a:r>
                        <a:rPr lang="en-US" dirty="0"/>
                        <a:t>1= Standard rate 2=JFK 3=Newark 4=Nassau or Westchester 5=Negotiated fare 6=Group ride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108227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r>
                        <a:rPr lang="en-US" dirty="0" err="1"/>
                        <a:t>Store_and_fwd_flag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flag indicates whether the trip record was held in vehicle memory before sending to the vendor, aka “store and forward,” because the vehicle did not have a connection to the server. Y= store and forward trip N= not a store and forward 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44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6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2106F-29EE-D6A3-D916-016155A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2561BB-60FB-C076-7CCE-EF7D3B81F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174029"/>
              </p:ext>
            </p:extLst>
          </p:nvPr>
        </p:nvGraphicFramePr>
        <p:xfrm>
          <a:off x="1854200" y="228600"/>
          <a:ext cx="8128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550">
                  <a:extLst>
                    <a:ext uri="{9D8B030D-6E8A-4147-A177-3AD203B41FA5}">
                      <a16:colId xmlns:a16="http://schemas.microsoft.com/office/drawing/2014/main" val="4105258253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1418778897"/>
                    </a:ext>
                  </a:extLst>
                </a:gridCol>
              </a:tblGrid>
              <a:tr h="3604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68851"/>
                  </a:ext>
                </a:extLst>
              </a:tr>
              <a:tr h="888726">
                <a:tc>
                  <a:txBody>
                    <a:bodyPr/>
                    <a:lstStyle/>
                    <a:p>
                      <a:r>
                        <a:rPr lang="en-US" dirty="0" err="1"/>
                        <a:t>Payment_type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numeric code signifying how the passenger paid for the trip. 1= Credit card 2= Cash 3= No charge 4= Dispute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009604"/>
                  </a:ext>
                </a:extLst>
              </a:tr>
              <a:tr h="360428">
                <a:tc>
                  <a:txBody>
                    <a:bodyPr/>
                    <a:lstStyle/>
                    <a:p>
                      <a:r>
                        <a:rPr lang="en-US" dirty="0" err="1"/>
                        <a:t>Fare_amount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time-and-distance fare calculated by the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40748"/>
                  </a:ext>
                </a:extLst>
              </a:tr>
              <a:tr h="888726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 extras and surcharges. Currently, this only includes the $0.50 and $1 rush hour and overnight charges.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77571"/>
                  </a:ext>
                </a:extLst>
              </a:tr>
              <a:tr h="622108">
                <a:tc>
                  <a:txBody>
                    <a:bodyPr/>
                    <a:lstStyle/>
                    <a:p>
                      <a:r>
                        <a:rPr lang="en-US" dirty="0" err="1"/>
                        <a:t>MTA_tax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$0.50 MTA tax that is automatically triggered based on the metered rate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738265"/>
                  </a:ext>
                </a:extLst>
              </a:tr>
              <a:tr h="888726">
                <a:tc>
                  <a:txBody>
                    <a:bodyPr/>
                    <a:lstStyle/>
                    <a:p>
                      <a:r>
                        <a:rPr lang="en-US" dirty="0" err="1"/>
                        <a:t>Improvement_surcharge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$0.30 improvement surcharge assessed trips at the flag drop. The improvement surcharge began being levied in 2015.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07172"/>
                  </a:ext>
                </a:extLst>
              </a:tr>
              <a:tr h="622108">
                <a:tc>
                  <a:txBody>
                    <a:bodyPr/>
                    <a:lstStyle/>
                    <a:p>
                      <a:r>
                        <a:rPr lang="en-US" dirty="0" err="1"/>
                        <a:t>Tip_amount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Tip amount – This field is automatically populated for credit card tips. Cash tips are not included.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124126"/>
                  </a:ext>
                </a:extLst>
              </a:tr>
              <a:tr h="360428">
                <a:tc>
                  <a:txBody>
                    <a:bodyPr/>
                    <a:lstStyle/>
                    <a:p>
                      <a:r>
                        <a:rPr lang="en-US" dirty="0" err="1"/>
                        <a:t>Tolls_amount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amount of all tolls paid in trip.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145975"/>
                  </a:ext>
                </a:extLst>
              </a:tr>
              <a:tr h="622108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total amount charged to passengers. Does not include cash tips.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56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097CF-C0B1-9412-4CA0-35D88568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7BBE-44D4-A8F3-3945-B82D65E8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0" y="1136290"/>
            <a:ext cx="10607959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E816-EDDA-244A-91C6-7D883CDA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487" y="3058578"/>
            <a:ext cx="4156364" cy="740844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AD06-1762-5635-FC92-51BDA35C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2D4E-9BA1-8384-DB2B-4E682E39B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(E):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Authenticating the user, downloading dataset, and listing files in Google Drive.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8B456-5AB0-1EE0-C4A8-11ACC048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7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3F5E2D7906B4898088362FD9E9967" ma:contentTypeVersion="13" ma:contentTypeDescription="Create a new document." ma:contentTypeScope="" ma:versionID="fe2a1550f9033d2d81b7023084fb29d7">
  <xsd:schema xmlns:xsd="http://www.w3.org/2001/XMLSchema" xmlns:xs="http://www.w3.org/2001/XMLSchema" xmlns:p="http://schemas.microsoft.com/office/2006/metadata/properties" xmlns:ns3="b25098ea-06c7-4018-a6c3-1e9f7286c0fc" xmlns:ns4="ca7998af-1a97-4b77-87ec-c18a86727a14" targetNamespace="http://schemas.microsoft.com/office/2006/metadata/properties" ma:root="true" ma:fieldsID="3766e0e47bb8f06fad4dd11387151ced" ns3:_="" ns4:_="">
    <xsd:import namespace="b25098ea-06c7-4018-a6c3-1e9f7286c0fc"/>
    <xsd:import namespace="ca7998af-1a97-4b77-87ec-c18a86727a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098ea-06c7-4018-a6c3-1e9f7286c0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998af-1a97-4b77-87ec-c18a86727a1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25098ea-06c7-4018-a6c3-1e9f7286c0fc" xsi:nil="true"/>
  </documentManagement>
</p:properties>
</file>

<file path=customXml/itemProps1.xml><?xml version="1.0" encoding="utf-8"?>
<ds:datastoreItem xmlns:ds="http://schemas.openxmlformats.org/officeDocument/2006/customXml" ds:itemID="{0BB0CDCA-5EF8-4C3C-892D-A8435B71F8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098ea-06c7-4018-a6c3-1e9f7286c0fc"/>
    <ds:schemaRef ds:uri="ca7998af-1a97-4b77-87ec-c18a86727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678EF-C52D-4D08-A3F9-CE479D30D9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5C4FCA-B65F-45EB-8C86-14504DE4FD34}">
  <ds:schemaRefs>
    <ds:schemaRef ds:uri="http://schemas.microsoft.com/office/2006/metadata/properties"/>
    <ds:schemaRef ds:uri="http://schemas.microsoft.com/office/infopath/2007/PartnerControls"/>
    <ds:schemaRef ds:uri="b25098ea-06c7-4018-a6c3-1e9f7286c0f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6021</TotalTime>
  <Words>813</Words>
  <Application>Microsoft Office PowerPoint</Application>
  <PresentationFormat>Widescreen</PresentationFormat>
  <Paragraphs>145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Times New Roman</vt:lpstr>
      <vt:lpstr>Söhne</vt:lpstr>
      <vt:lpstr>Calibri Light</vt:lpstr>
      <vt:lpstr>Arial</vt:lpstr>
      <vt:lpstr>Wingdings</vt:lpstr>
      <vt:lpstr>Calibri</vt:lpstr>
      <vt:lpstr>Palatino</vt:lpstr>
      <vt:lpstr>Office Theme</vt:lpstr>
      <vt:lpstr>Driving Insights:  A Comprehensive Analysis of Taxi Operations</vt:lpstr>
      <vt:lpstr>Motivation</vt:lpstr>
      <vt:lpstr>Introduction</vt:lpstr>
      <vt:lpstr>PowerPoint Presentation</vt:lpstr>
      <vt:lpstr>PowerPoint Presentation</vt:lpstr>
      <vt:lpstr>PowerPoint Presentation</vt:lpstr>
      <vt:lpstr>PowerPoint Presentation</vt:lpstr>
      <vt:lpstr>ETL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Validation</vt:lpstr>
      <vt:lpstr>PowerPoint Presentation</vt:lpstr>
      <vt:lpstr>PowerPoint Presentation</vt:lpstr>
      <vt:lpstr>PowerPoint Presentation</vt:lpstr>
      <vt:lpstr>Data Analysis and Insights </vt:lpstr>
      <vt:lpstr>PowerPoint Presentation</vt:lpstr>
      <vt:lpstr>Demand Pattern and Peak Hours:</vt:lpstr>
      <vt:lpstr>2. Cumulative Revenue Over Time :</vt:lpstr>
      <vt:lpstr>PowerPoint Presentation</vt:lpstr>
      <vt:lpstr>3. Rate code Statistics: </vt:lpstr>
      <vt:lpstr>PowerPoint Presentation</vt:lpstr>
      <vt:lpstr>4. Payment Preference: </vt:lpstr>
      <vt:lpstr>PowerPoint Presentation</vt:lpstr>
      <vt:lpstr>Recommendations</vt:lpstr>
      <vt:lpstr>PowerPoint Presentation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varshinivaisnavisrinivasan@gmail.com</cp:lastModifiedBy>
  <cp:revision>236</cp:revision>
  <dcterms:created xsi:type="dcterms:W3CDTF">2020-09-25T14:57:05Z</dcterms:created>
  <dcterms:modified xsi:type="dcterms:W3CDTF">2023-11-30T20:19:19Z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0x010100C663F5E2D7906B4898088362FD9E9967</vt:lpwstr>
  </property>
</Properties>
</file>